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9" r:id="rId5"/>
    <p:sldId id="275" r:id="rId6"/>
    <p:sldId id="280" r:id="rId7"/>
    <p:sldId id="270" r:id="rId8"/>
    <p:sldId id="274" r:id="rId9"/>
    <p:sldId id="301" r:id="rId10"/>
    <p:sldId id="279" r:id="rId11"/>
    <p:sldId id="302" r:id="rId12"/>
    <p:sldId id="303" r:id="rId13"/>
    <p:sldId id="281" r:id="rId14"/>
    <p:sldId id="304" r:id="rId15"/>
    <p:sldId id="305" r:id="rId16"/>
    <p:sldId id="292" r:id="rId17"/>
    <p:sldId id="306" r:id="rId18"/>
    <p:sldId id="307" r:id="rId19"/>
    <p:sldId id="282" r:id="rId20"/>
    <p:sldId id="283" r:id="rId21"/>
    <p:sldId id="308" r:id="rId22"/>
    <p:sldId id="284" r:id="rId23"/>
    <p:sldId id="309" r:id="rId24"/>
    <p:sldId id="294" r:id="rId25"/>
    <p:sldId id="310" r:id="rId2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 autoAdjust="0"/>
    <p:restoredTop sz="93333"/>
  </p:normalViewPr>
  <p:slideViewPr>
    <p:cSldViewPr snapToGrid="0" snapToObjects="1" showGuides="1">
      <p:cViewPr varScale="1">
        <p:scale>
          <a:sx n="159" d="100"/>
          <a:sy n="159" d="100"/>
        </p:scale>
        <p:origin x="45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24.09.24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24/09/2024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3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757371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Applied Mechanical Design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282028"/>
            <a:ext cx="7726363" cy="362271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Applied Mechanical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Prof. J. </a:t>
            </a:r>
            <a:r>
              <a:rPr lang="fr-FR" dirty="0" err="1"/>
              <a:t>Schiffmann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7573" y="2255361"/>
            <a:ext cx="6439603" cy="1045979"/>
          </a:xfr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sz="3200" dirty="0"/>
              <a:t>Mechanical Design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301340"/>
            <a:ext cx="1828799" cy="796181"/>
          </a:xfrm>
        </p:spPr>
        <p:txBody>
          <a:bodyPr lIns="90000">
            <a:normAutofit/>
          </a:bodyPr>
          <a:lstStyle/>
          <a:p>
            <a:pPr algn="l"/>
            <a:r>
              <a:rPr lang="fr-FR" sz="1400" b="1" dirty="0"/>
              <a:t>The </a:t>
            </a:r>
            <a:r>
              <a:rPr lang="fr-FR" sz="1400" b="1" dirty="0" err="1"/>
              <a:t>Process</a:t>
            </a:r>
            <a:r>
              <a:rPr lang="fr-FR" sz="1400" b="1" dirty="0"/>
              <a:t>  </a:t>
            </a:r>
          </a:p>
          <a:p>
            <a:pPr algn="l"/>
            <a:r>
              <a:rPr lang="fr-FR" sz="1400" b="1" dirty="0"/>
              <a:t>… continuation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6" y="4097521"/>
            <a:ext cx="1854900" cy="1045979"/>
          </a:xfrm>
        </p:spPr>
        <p:txBody>
          <a:bodyPr lIns="90000"/>
          <a:lstStyle/>
          <a:p>
            <a:pPr algn="l"/>
            <a:r>
              <a:rPr lang="fr-FR" b="1" dirty="0"/>
              <a:t>Prof. J. </a:t>
            </a:r>
            <a:r>
              <a:rPr lang="fr-FR" b="1" dirty="0" err="1"/>
              <a:t>Schiffmann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804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>
            <a:normAutofit/>
          </a:bodyPr>
          <a:lstStyle/>
          <a:p>
            <a:r>
              <a:rPr lang="en-US" dirty="0">
                <a:sym typeface="Wingdings"/>
              </a:rPr>
              <a:t>Evaluate different solutions with regards to their performance </a:t>
            </a:r>
          </a:p>
          <a:p>
            <a:pPr lvl="1"/>
            <a:r>
              <a:rPr lang="en-US" dirty="0">
                <a:sym typeface="Wingdings"/>
              </a:rPr>
              <a:t>List constraints and specified objectives</a:t>
            </a:r>
          </a:p>
          <a:p>
            <a:pPr lvl="1"/>
            <a:r>
              <a:rPr lang="en-US" dirty="0">
                <a:sym typeface="Wingdings"/>
              </a:rPr>
              <a:t>Associate non-dimensional metric to performance level </a:t>
            </a:r>
          </a:p>
          <a:p>
            <a:pPr lvl="1"/>
            <a:r>
              <a:rPr lang="en-US" dirty="0">
                <a:sym typeface="Wingdings"/>
              </a:rPr>
              <a:t>Add points for each concept and select best one 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A concept that cannot satisfy a constraint is not viable </a:t>
            </a:r>
          </a:p>
          <a:p>
            <a:pPr lvl="1"/>
            <a:r>
              <a:rPr lang="en-US" dirty="0">
                <a:sym typeface="Wingdings"/>
              </a:rPr>
              <a:t> Keep an eye on the main objective: client satisfaction!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&amp; Select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A5FC510-BEA2-C84D-BD6A-0567732C5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718942"/>
              </p:ext>
            </p:extLst>
          </p:nvPr>
        </p:nvGraphicFramePr>
        <p:xfrm>
          <a:off x="2704593" y="2571750"/>
          <a:ext cx="2564991" cy="135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17800" imgH="1435100" progId="Excel.Sheet.12">
                  <p:embed/>
                </p:oleObj>
              </mc:Choice>
              <mc:Fallback>
                <p:oleObj name="Worksheet" r:id="rId2" imgW="2717800" imgH="143510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4593" y="2571750"/>
                        <a:ext cx="2564991" cy="135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>
            <a:normAutofit/>
          </a:bodyPr>
          <a:lstStyle/>
          <a:p>
            <a:r>
              <a:rPr lang="en-US" dirty="0"/>
              <a:t>Check selection robustness by weight variation </a:t>
            </a:r>
            <a:r>
              <a:rPr lang="en-US" dirty="0">
                <a:sym typeface="Wingdings" pitchFamily="2" charset="2"/>
              </a:rPr>
              <a:t> Pugh tables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&amp; Select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CB07-9611-8A47-9D43-28EDBB436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54"/>
          <a:stretch/>
        </p:blipFill>
        <p:spPr bwMode="auto">
          <a:xfrm>
            <a:off x="1474710" y="1693319"/>
            <a:ext cx="5057604" cy="308179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39F76-D16C-758D-AEEC-FD99F3F00D57}"/>
              </a:ext>
            </a:extLst>
          </p:cNvPr>
          <p:cNvSpPr/>
          <p:nvPr/>
        </p:nvSpPr>
        <p:spPr>
          <a:xfrm>
            <a:off x="4464384" y="2510589"/>
            <a:ext cx="317166" cy="128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149EC-5C4D-7485-5C54-E963359C9705}"/>
              </a:ext>
            </a:extLst>
          </p:cNvPr>
          <p:cNvSpPr/>
          <p:nvPr/>
        </p:nvSpPr>
        <p:spPr>
          <a:xfrm>
            <a:off x="4463590" y="3575505"/>
            <a:ext cx="317166" cy="128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88E79-6A5E-EEB1-76A3-8F611D6C2F02}"/>
              </a:ext>
            </a:extLst>
          </p:cNvPr>
          <p:cNvSpPr/>
          <p:nvPr/>
        </p:nvSpPr>
        <p:spPr>
          <a:xfrm>
            <a:off x="4463590" y="4636580"/>
            <a:ext cx="317166" cy="128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D3B38B-3F0C-4312-D355-55DF7D3F9398}"/>
              </a:ext>
            </a:extLst>
          </p:cNvPr>
          <p:cNvSpPr/>
          <p:nvPr/>
        </p:nvSpPr>
        <p:spPr>
          <a:xfrm>
            <a:off x="4780756" y="2509335"/>
            <a:ext cx="289719" cy="1283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DA38-6552-F53B-46D3-366B4805506B}"/>
              </a:ext>
            </a:extLst>
          </p:cNvPr>
          <p:cNvSpPr/>
          <p:nvPr/>
        </p:nvSpPr>
        <p:spPr>
          <a:xfrm>
            <a:off x="4780756" y="3573585"/>
            <a:ext cx="289719" cy="1283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B883C-AD32-8A8C-A4FB-14C443CB80B9}"/>
              </a:ext>
            </a:extLst>
          </p:cNvPr>
          <p:cNvSpPr/>
          <p:nvPr/>
        </p:nvSpPr>
        <p:spPr>
          <a:xfrm>
            <a:off x="4780756" y="4637835"/>
            <a:ext cx="289719" cy="1283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B1ABA4-6BB6-8A84-9100-7AB55CDA281C}"/>
              </a:ext>
            </a:extLst>
          </p:cNvPr>
          <p:cNvSpPr/>
          <p:nvPr/>
        </p:nvSpPr>
        <p:spPr>
          <a:xfrm>
            <a:off x="6215148" y="4639786"/>
            <a:ext cx="317166" cy="1283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2CFB2-B08D-B78E-2426-FBB27A740CA7}"/>
              </a:ext>
            </a:extLst>
          </p:cNvPr>
          <p:cNvSpPr/>
          <p:nvPr/>
        </p:nvSpPr>
        <p:spPr>
          <a:xfrm>
            <a:off x="6215148" y="3573585"/>
            <a:ext cx="317166" cy="1283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84FA5D-D821-635F-910D-E2B94990CBA5}"/>
              </a:ext>
            </a:extLst>
          </p:cNvPr>
          <p:cNvSpPr/>
          <p:nvPr/>
        </p:nvSpPr>
        <p:spPr>
          <a:xfrm>
            <a:off x="6215148" y="2509335"/>
            <a:ext cx="317166" cy="1283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3F1A9F-9F48-6CD9-889C-C1965A1C8CC2}"/>
              </a:ext>
            </a:extLst>
          </p:cNvPr>
          <p:cNvSpPr/>
          <p:nvPr/>
        </p:nvSpPr>
        <p:spPr>
          <a:xfrm>
            <a:off x="3890211" y="2509335"/>
            <a:ext cx="328863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C30706-D4AA-B93C-FCA1-9738A9DF09A4}"/>
              </a:ext>
            </a:extLst>
          </p:cNvPr>
          <p:cNvSpPr/>
          <p:nvPr/>
        </p:nvSpPr>
        <p:spPr>
          <a:xfrm>
            <a:off x="3890211" y="3576927"/>
            <a:ext cx="328863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D9ECA0-988B-3A29-F12D-457DD2D0149A}"/>
              </a:ext>
            </a:extLst>
          </p:cNvPr>
          <p:cNvSpPr/>
          <p:nvPr/>
        </p:nvSpPr>
        <p:spPr>
          <a:xfrm>
            <a:off x="3891108" y="4644600"/>
            <a:ext cx="328863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083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>
            <a:normAutofit/>
          </a:bodyPr>
          <a:lstStyle/>
          <a:p>
            <a:r>
              <a:rPr lang="en-US" dirty="0"/>
              <a:t>Tips and tricks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Identify and select “coherent” working principles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Avoid using broad evaluation metrics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Play on criteria weights and test selection robustness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Involve customer in concept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&amp; Select III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23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0B3CAD-9838-2443-934D-8C75CCF9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design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8F4EB-EDFA-C845-AE0A-142201D1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FA89-6E74-A348-BF07-1D30CBD3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CAD2-B2A9-264B-9D7E-15B23F3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C241B-770A-E54F-9D41-0301F308C237}"/>
              </a:ext>
            </a:extLst>
          </p:cNvPr>
          <p:cNvGrpSpPr/>
          <p:nvPr/>
        </p:nvGrpSpPr>
        <p:grpSpPr>
          <a:xfrm>
            <a:off x="1599396" y="1768123"/>
            <a:ext cx="7361593" cy="3245821"/>
            <a:chOff x="941355" y="2873011"/>
            <a:chExt cx="7361593" cy="3245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FE18C9-BE05-E34E-8D2E-22754D5446EF}"/>
                </a:ext>
              </a:extLst>
            </p:cNvPr>
            <p:cNvGrpSpPr/>
            <p:nvPr/>
          </p:nvGrpSpPr>
          <p:grpSpPr>
            <a:xfrm>
              <a:off x="941355" y="2873011"/>
              <a:ext cx="4453068" cy="3245821"/>
              <a:chOff x="908102" y="2873011"/>
              <a:chExt cx="4453068" cy="32458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6EB94C-A977-034C-AFC2-67C14F6D0F30}"/>
                  </a:ext>
                </a:extLst>
              </p:cNvPr>
              <p:cNvSpPr/>
              <p:nvPr/>
            </p:nvSpPr>
            <p:spPr>
              <a:xfrm>
                <a:off x="2754101" y="2873011"/>
                <a:ext cx="2607069" cy="3235177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ysDash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3DA5FCC-D862-D545-9FE4-5CA77E1723E7}"/>
                  </a:ext>
                </a:extLst>
              </p:cNvPr>
              <p:cNvSpPr/>
              <p:nvPr/>
            </p:nvSpPr>
            <p:spPr>
              <a:xfrm>
                <a:off x="908102" y="2873011"/>
                <a:ext cx="1568079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Customer Specification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F8DD1E6-EC14-6C47-853F-D4167969F65C}"/>
                  </a:ext>
                </a:extLst>
              </p:cNvPr>
              <p:cNvSpPr/>
              <p:nvPr/>
            </p:nvSpPr>
            <p:spPr>
              <a:xfrm>
                <a:off x="908102" y="5549028"/>
                <a:ext cx="1568080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Feasible Concept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89E2275-5848-7A4F-9883-7CEC9A20BFA5}"/>
                  </a:ext>
                </a:extLst>
              </p:cNvPr>
              <p:cNvSpPr/>
              <p:nvPr/>
            </p:nvSpPr>
            <p:spPr>
              <a:xfrm>
                <a:off x="2871035" y="2959913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1. Problem Definition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4C65618-00C7-9B41-891B-E73B1A0DC2ED}"/>
                  </a:ext>
                </a:extLst>
              </p:cNvPr>
              <p:cNvSpPr/>
              <p:nvPr/>
            </p:nvSpPr>
            <p:spPr>
              <a:xfrm>
                <a:off x="2871035" y="3629515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2. Conceptual Design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BA0832-4F98-6C47-B91F-36BC8759D40F}"/>
                  </a:ext>
                </a:extLst>
              </p:cNvPr>
              <p:cNvSpPr/>
              <p:nvPr/>
            </p:nvSpPr>
            <p:spPr>
              <a:xfrm>
                <a:off x="2871035" y="4299117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3. Embodiment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78954E2-D4F0-5540-93D0-D6A6D262C03E}"/>
                  </a:ext>
                </a:extLst>
              </p:cNvPr>
              <p:cNvSpPr/>
              <p:nvPr/>
            </p:nvSpPr>
            <p:spPr>
              <a:xfrm>
                <a:off x="2871035" y="4968719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4. Detail Design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FD2E8615-4523-2D42-B02D-E6F530B78412}"/>
                  </a:ext>
                </a:extLst>
              </p:cNvPr>
              <p:cNvSpPr/>
              <p:nvPr/>
            </p:nvSpPr>
            <p:spPr>
              <a:xfrm>
                <a:off x="2871035" y="5638322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5. Communication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B9D14D3-EA65-F94E-95D7-2791FF546F30}"/>
                  </a:ext>
                </a:extLst>
              </p:cNvPr>
              <p:cNvCxnSpPr>
                <a:stCxn id="18" idx="3"/>
                <a:endCxn id="20" idx="1"/>
              </p:cNvCxnSpPr>
              <p:nvPr/>
            </p:nvCxnSpPr>
            <p:spPr>
              <a:xfrm>
                <a:off x="2476181" y="3157913"/>
                <a:ext cx="39485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021E81D-B0CD-884B-9835-DF15B52D5850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H="1">
                <a:off x="2476182" y="5836322"/>
                <a:ext cx="39485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6B6E1E-AED6-4F4B-AD68-8026C90B084E}"/>
                  </a:ext>
                </a:extLst>
              </p:cNvPr>
              <p:cNvCxnSpPr>
                <a:stCxn id="20" idx="2"/>
                <a:endCxn id="21" idx="0"/>
              </p:cNvCxnSpPr>
              <p:nvPr/>
            </p:nvCxnSpPr>
            <p:spPr>
              <a:xfrm>
                <a:off x="4041035" y="3355913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E7C5567-AA6E-7D40-A509-1B187FCE612D}"/>
                  </a:ext>
                </a:extLst>
              </p:cNvPr>
              <p:cNvCxnSpPr>
                <a:stCxn id="21" idx="2"/>
                <a:endCxn id="22" idx="0"/>
              </p:cNvCxnSpPr>
              <p:nvPr/>
            </p:nvCxnSpPr>
            <p:spPr>
              <a:xfrm>
                <a:off x="4041035" y="4025515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BF09210-91E1-EB42-9DE5-B4BB00343849}"/>
                  </a:ext>
                </a:extLst>
              </p:cNvPr>
              <p:cNvCxnSpPr>
                <a:stCxn id="22" idx="2"/>
                <a:endCxn id="23" idx="0"/>
              </p:cNvCxnSpPr>
              <p:nvPr/>
            </p:nvCxnSpPr>
            <p:spPr>
              <a:xfrm>
                <a:off x="4041035" y="4695117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EC51DB5-0F9D-704D-895F-81F10A7A81AC}"/>
                  </a:ext>
                </a:extLst>
              </p:cNvPr>
              <p:cNvCxnSpPr>
                <a:stCxn id="23" idx="2"/>
                <a:endCxn id="24" idx="0"/>
              </p:cNvCxnSpPr>
              <p:nvPr/>
            </p:nvCxnSpPr>
            <p:spPr>
              <a:xfrm>
                <a:off x="4041035" y="5364719"/>
                <a:ext cx="0" cy="27360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utoShape 354">
              <a:extLst>
                <a:ext uri="{FF2B5EF4-FFF2-40B4-BE49-F238E27FC236}">
                  <a16:creationId xmlns:a16="http://schemas.microsoft.com/office/drawing/2014/main" id="{97E90B69-E875-D844-BD60-33CE1BE6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948" y="3658768"/>
              <a:ext cx="2304000" cy="972000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Promising Concept(s)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C20184-661B-4143-82E9-680287F07D7A}"/>
                </a:ext>
              </a:extLst>
            </p:cNvPr>
            <p:cNvCxnSpPr/>
            <p:nvPr/>
          </p:nvCxnSpPr>
          <p:spPr>
            <a:xfrm>
              <a:off x="4071250" y="4145383"/>
              <a:ext cx="192789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70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AB2E86-6EEF-F74B-95F7-8959BABC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process undergoes various steps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11B6B-2CC9-424E-8512-66DD7558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5628-FFEF-8446-B6CA-4FC45F5E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03B6F-3AE1-494D-964D-DDF21754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D27982-E6AC-CD4B-805D-94A575040267}"/>
              </a:ext>
            </a:extLst>
          </p:cNvPr>
          <p:cNvGrpSpPr/>
          <p:nvPr/>
        </p:nvGrpSpPr>
        <p:grpSpPr>
          <a:xfrm>
            <a:off x="1816400" y="1882825"/>
            <a:ext cx="6337454" cy="3129643"/>
            <a:chOff x="1062318" y="2001205"/>
            <a:chExt cx="7236588" cy="36484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048355-3545-564A-B85B-4EE9D8353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081" y="2001205"/>
              <a:ext cx="6942825" cy="34714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FC8598-87DE-9C45-95D3-03D997021E67}"/>
                </a:ext>
              </a:extLst>
            </p:cNvPr>
            <p:cNvSpPr/>
            <p:nvPr/>
          </p:nvSpPr>
          <p:spPr>
            <a:xfrm>
              <a:off x="1062318" y="4452896"/>
              <a:ext cx="6347011" cy="1196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3FD180-8AA0-A049-9912-863E51925A83}"/>
              </a:ext>
            </a:extLst>
          </p:cNvPr>
          <p:cNvSpPr txBox="1"/>
          <p:nvPr/>
        </p:nvSpPr>
        <p:spPr>
          <a:xfrm>
            <a:off x="2561515" y="4184108"/>
            <a:ext cx="430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Rigger et al., “Task </a:t>
            </a:r>
            <a:r>
              <a:rPr lang="en-US" sz="900" dirty="0" err="1"/>
              <a:t>categorisation</a:t>
            </a:r>
            <a:r>
              <a:rPr lang="en-US" sz="900" dirty="0"/>
              <a:t> for identification of design automation opportunities”, Journal of Engineering Design, Vol. 29(3), 2018</a:t>
            </a:r>
          </a:p>
        </p:txBody>
      </p:sp>
    </p:spTree>
    <p:extLst>
      <p:ext uri="{BB962C8B-B14F-4D97-AF65-F5344CB8AC3E}">
        <p14:creationId xmlns:p14="http://schemas.microsoft.com/office/powerpoint/2010/main" val="100189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1215E1-803B-C34D-B497-BCEC4684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Embodiment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6F887-72A1-F74D-B59E-196512E8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986119" cy="1072753"/>
          </a:xfrm>
        </p:spPr>
        <p:txBody>
          <a:bodyPr/>
          <a:lstStyle/>
          <a:p>
            <a:r>
              <a:rPr lang="en-US" dirty="0"/>
              <a:t>The Process: Embodiment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F1914-6A72-5545-B55A-5F7712C3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E8C94-FAFA-A94A-BF7A-9736E407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443A3-3150-3240-9A6E-A4702BDDE0EB}"/>
              </a:ext>
            </a:extLst>
          </p:cNvPr>
          <p:cNvSpPr/>
          <p:nvPr/>
        </p:nvSpPr>
        <p:spPr>
          <a:xfrm>
            <a:off x="3445395" y="1768123"/>
            <a:ext cx="2607069" cy="32351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ys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9892B43-5F8C-2049-89D4-A4AA321CB54C}"/>
              </a:ext>
            </a:extLst>
          </p:cNvPr>
          <p:cNvSpPr/>
          <p:nvPr/>
        </p:nvSpPr>
        <p:spPr>
          <a:xfrm>
            <a:off x="1599396" y="1768123"/>
            <a:ext cx="1568079" cy="5698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Customer Specification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9EB4FC-34DC-374F-B2D8-245461FBE461}"/>
              </a:ext>
            </a:extLst>
          </p:cNvPr>
          <p:cNvSpPr/>
          <p:nvPr/>
        </p:nvSpPr>
        <p:spPr>
          <a:xfrm>
            <a:off x="1599396" y="4444140"/>
            <a:ext cx="1568080" cy="5698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Feasible Concept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A677AB-6B95-934A-B137-FB2B549E52A8}"/>
              </a:ext>
            </a:extLst>
          </p:cNvPr>
          <p:cNvSpPr/>
          <p:nvPr/>
        </p:nvSpPr>
        <p:spPr>
          <a:xfrm>
            <a:off x="3562329" y="1855025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1. Problem Definition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C402B5-0F13-E04D-B8EB-9935C2AAA1D2}"/>
              </a:ext>
            </a:extLst>
          </p:cNvPr>
          <p:cNvSpPr/>
          <p:nvPr/>
        </p:nvSpPr>
        <p:spPr>
          <a:xfrm>
            <a:off x="3562329" y="2524627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2. Conceptual Design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429A688-01CE-A244-9914-48EFC74EE48F}"/>
              </a:ext>
            </a:extLst>
          </p:cNvPr>
          <p:cNvSpPr/>
          <p:nvPr/>
        </p:nvSpPr>
        <p:spPr>
          <a:xfrm>
            <a:off x="3562329" y="3194229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3. Embodiment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7F23ACA-DEC0-2B4E-979A-96F8C2525420}"/>
              </a:ext>
            </a:extLst>
          </p:cNvPr>
          <p:cNvSpPr/>
          <p:nvPr/>
        </p:nvSpPr>
        <p:spPr>
          <a:xfrm>
            <a:off x="3562329" y="3863831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4. Detail Design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F5CEF-814F-A34F-8D96-0672CBC0F8CC}"/>
              </a:ext>
            </a:extLst>
          </p:cNvPr>
          <p:cNvSpPr/>
          <p:nvPr/>
        </p:nvSpPr>
        <p:spPr>
          <a:xfrm>
            <a:off x="3562329" y="4533434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5. Communication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77FFBA-8396-0242-94EB-A2261E0FD671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3167475" y="2053025"/>
            <a:ext cx="3948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57802E-A949-A343-AD62-097D0E29E63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167476" y="4731434"/>
            <a:ext cx="3948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D98500-BF13-D84B-B519-F8936430A84D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4732329" y="2251025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4BD229-EB75-8748-86A8-343699D2A1EA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4732329" y="2920627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9BB476-E325-9D4A-B786-A55EB8272397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4732329" y="3590229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55C322-6DEE-8841-925C-AFFAD9F5723D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4732329" y="4259831"/>
            <a:ext cx="0" cy="2736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F18E8FF-85A2-FB48-A1D8-EF23FAA53B72}"/>
              </a:ext>
            </a:extLst>
          </p:cNvPr>
          <p:cNvSpPr/>
          <p:nvPr/>
        </p:nvSpPr>
        <p:spPr>
          <a:xfrm>
            <a:off x="6169398" y="3204281"/>
            <a:ext cx="2993412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Simulation &amp; analysis of selected concept(s)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Static, kinematic and dynamic sizing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Build CAD model of concept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Concept refinement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Eliminate weak spots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Flesh out selected concept(s)</a:t>
            </a:r>
          </a:p>
          <a:p>
            <a:pPr lvl="1"/>
            <a:r>
              <a:rPr lang="en-US" dirty="0"/>
              <a:t>Size and arrange different elements of individual solutions </a:t>
            </a:r>
          </a:p>
          <a:p>
            <a:pPr lvl="1"/>
            <a:r>
              <a:rPr lang="en-US" dirty="0"/>
              <a:t>Produce scale drawings/representation</a:t>
            </a:r>
          </a:p>
          <a:p>
            <a:pPr lvl="1"/>
            <a:endParaRPr lang="en-US" dirty="0"/>
          </a:p>
          <a:p>
            <a:r>
              <a:rPr lang="en-US" dirty="0"/>
              <a:t>All functions need to be implemented and represented</a:t>
            </a:r>
          </a:p>
          <a:p>
            <a:pPr lvl="1"/>
            <a:r>
              <a:rPr lang="en-US" dirty="0"/>
              <a:t>Team should be able to explain and visualize the full system operation</a:t>
            </a:r>
          </a:p>
          <a:p>
            <a:pPr lvl="1"/>
            <a:r>
              <a:rPr lang="en-US" dirty="0"/>
              <a:t>Keep an eye on constraints, specifications </a:t>
            </a:r>
            <a:r>
              <a:rPr lang="en-US" i="1" u="sng" dirty="0"/>
              <a:t>and</a:t>
            </a:r>
            <a:r>
              <a:rPr lang="en-US" dirty="0"/>
              <a:t> customer satisfaction!</a:t>
            </a:r>
          </a:p>
          <a:p>
            <a:pPr lvl="1"/>
            <a:r>
              <a:rPr lang="en-US" dirty="0"/>
              <a:t>Identify weaknesses and eliminate</a:t>
            </a:r>
          </a:p>
          <a:p>
            <a:pPr lvl="1"/>
            <a:r>
              <a:rPr lang="en-US" dirty="0"/>
              <a:t>Risk analysis!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Embodiment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0A50-D014-8241-8EFE-B450E9D4BDF3}"/>
              </a:ext>
            </a:extLst>
          </p:cNvPr>
          <p:cNvSpPr txBox="1"/>
          <p:nvPr/>
        </p:nvSpPr>
        <p:spPr>
          <a:xfrm>
            <a:off x="9017251" y="394731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 allows to characterize operation of concept </a:t>
            </a:r>
          </a:p>
          <a:p>
            <a:pPr lvl="1"/>
            <a:r>
              <a:rPr lang="en-US" dirty="0"/>
              <a:t>Is concept able to fulfill specifications while operating within constraints? </a:t>
            </a:r>
            <a:br>
              <a:rPr lang="en-US" dirty="0"/>
            </a:br>
            <a:r>
              <a:rPr lang="en-US" dirty="0"/>
              <a:t>How is concept performing? </a:t>
            </a:r>
          </a:p>
          <a:p>
            <a:pPr lvl="1"/>
            <a:endParaRPr lang="en-US" sz="1200" dirty="0"/>
          </a:p>
          <a:p>
            <a:r>
              <a:rPr lang="en-US" dirty="0"/>
              <a:t>Models are a support for the concept sizing </a:t>
            </a:r>
          </a:p>
          <a:p>
            <a:pPr lvl="1"/>
            <a:r>
              <a:rPr lang="en-US" dirty="0"/>
              <a:t>Allows to perform sensitivity analysis</a:t>
            </a:r>
          </a:p>
          <a:p>
            <a:pPr lvl="1"/>
            <a:r>
              <a:rPr lang="en-US" dirty="0"/>
              <a:t>Identifies operation range</a:t>
            </a:r>
          </a:p>
          <a:p>
            <a:pPr lvl="1"/>
            <a:endParaRPr lang="en-US" sz="1200" dirty="0"/>
          </a:p>
          <a:p>
            <a:r>
              <a:rPr lang="en-US" dirty="0"/>
              <a:t>Allows to avoid surprises when commissioning </a:t>
            </a:r>
          </a:p>
          <a:p>
            <a:pPr lvl="1"/>
            <a:r>
              <a:rPr lang="en-US" dirty="0"/>
              <a:t>Avoids unnecessary cost and is a net gain of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&amp; Analysis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0A50-D014-8241-8EFE-B450E9D4BDF3}"/>
              </a:ext>
            </a:extLst>
          </p:cNvPr>
          <p:cNvSpPr txBox="1"/>
          <p:nvPr/>
        </p:nvSpPr>
        <p:spPr>
          <a:xfrm>
            <a:off x="9017251" y="394731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5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Use </a:t>
            </a:r>
            <a:r>
              <a:rPr lang="en-US" dirty="0" err="1"/>
              <a:t>Matlab</a:t>
            </a:r>
            <a:r>
              <a:rPr lang="en-US" dirty="0"/>
              <a:t> or Simulink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Think about objectives you would like to achieve with modeling before implementing models 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Which physical phenomena are significant and which phenomena do you want to analyze? 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Allocate sufficient time for modeling 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Use model to understand behavior of concept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&amp; Analysis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0A50-D014-8241-8EFE-B450E9D4BDF3}"/>
              </a:ext>
            </a:extLst>
          </p:cNvPr>
          <p:cNvSpPr txBox="1"/>
          <p:nvPr/>
        </p:nvSpPr>
        <p:spPr>
          <a:xfrm>
            <a:off x="9017251" y="394731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1DC8-16DE-5C47-8B78-FCEA540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potential risks and impact on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E656B-19D0-EA45-B066-9C6D077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D847-0A2E-8042-BA90-19BB1909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2C8F-075B-0740-9ECA-4E76E88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0A50-D014-8241-8EFE-B450E9D4BDF3}"/>
              </a:ext>
            </a:extLst>
          </p:cNvPr>
          <p:cNvSpPr txBox="1"/>
          <p:nvPr/>
        </p:nvSpPr>
        <p:spPr>
          <a:xfrm>
            <a:off x="9017251" y="394731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7CFFE-A84A-2B41-9EC8-9A88E59E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6" y="1698084"/>
            <a:ext cx="5707203" cy="3249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D5747-1B99-444F-9234-9FECA38C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17" y="1239413"/>
            <a:ext cx="2749399" cy="416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8ED44-2039-2527-CAE7-212803451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008"/>
          <a:stretch/>
        </p:blipFill>
        <p:spPr>
          <a:xfrm>
            <a:off x="6597072" y="2975713"/>
            <a:ext cx="1137844" cy="1929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D130C-1553-583E-5B29-9797C65B5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94" r="20214"/>
          <a:stretch/>
        </p:blipFill>
        <p:spPr>
          <a:xfrm>
            <a:off x="7790466" y="2975714"/>
            <a:ext cx="1137844" cy="19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E81F82-BD3A-BC4A-9236-11976D60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Phases of design process(</a:t>
            </a:r>
            <a:r>
              <a:rPr lang="en-US" dirty="0" err="1"/>
              <a:t>Pahl</a:t>
            </a:r>
            <a:r>
              <a:rPr lang="en-US" dirty="0"/>
              <a:t> &amp; </a:t>
            </a:r>
            <a:r>
              <a:rPr lang="en-US" dirty="0" err="1"/>
              <a:t>Beitz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EA878-B371-AA40-87F5-AD50FDD2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27B91-D49C-474E-A48A-59B3AB8B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FBAD1-8316-B24C-A197-C89B2E19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28640-D120-8040-B74D-0A4FFAADCC0F}"/>
              </a:ext>
            </a:extLst>
          </p:cNvPr>
          <p:cNvGrpSpPr/>
          <p:nvPr/>
        </p:nvGrpSpPr>
        <p:grpSpPr>
          <a:xfrm>
            <a:off x="1599396" y="1768123"/>
            <a:ext cx="7369757" cy="3245821"/>
            <a:chOff x="941355" y="2873011"/>
            <a:chExt cx="7369757" cy="32458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D68069-34D1-3B43-BB1E-DF977A311B7E}"/>
                </a:ext>
              </a:extLst>
            </p:cNvPr>
            <p:cNvGrpSpPr/>
            <p:nvPr/>
          </p:nvGrpSpPr>
          <p:grpSpPr>
            <a:xfrm>
              <a:off x="941355" y="2873011"/>
              <a:ext cx="4453068" cy="3245821"/>
              <a:chOff x="908102" y="2873011"/>
              <a:chExt cx="4453068" cy="32458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9D80F5-1601-524C-8169-6B4479370D0D}"/>
                  </a:ext>
                </a:extLst>
              </p:cNvPr>
              <p:cNvSpPr/>
              <p:nvPr/>
            </p:nvSpPr>
            <p:spPr>
              <a:xfrm>
                <a:off x="2754101" y="2873011"/>
                <a:ext cx="2607069" cy="3235177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ysDash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FD69A11-80CA-E048-BA5E-13BC49AD3C81}"/>
                  </a:ext>
                </a:extLst>
              </p:cNvPr>
              <p:cNvSpPr/>
              <p:nvPr/>
            </p:nvSpPr>
            <p:spPr>
              <a:xfrm>
                <a:off x="908102" y="2873011"/>
                <a:ext cx="1568079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Customer Specification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2B13984-8ECD-1347-A3E1-4D1FBA2588C0}"/>
                  </a:ext>
                </a:extLst>
              </p:cNvPr>
              <p:cNvSpPr/>
              <p:nvPr/>
            </p:nvSpPr>
            <p:spPr>
              <a:xfrm>
                <a:off x="908102" y="5549028"/>
                <a:ext cx="1568080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Feasible Concept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C3552544-CE79-A245-AAAA-86848B1847F9}"/>
                  </a:ext>
                </a:extLst>
              </p:cNvPr>
              <p:cNvSpPr/>
              <p:nvPr/>
            </p:nvSpPr>
            <p:spPr>
              <a:xfrm>
                <a:off x="2871035" y="2959913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1. Problem Definition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E38B22D-4B04-D441-9F3F-DEDDFD75DB0E}"/>
                  </a:ext>
                </a:extLst>
              </p:cNvPr>
              <p:cNvSpPr/>
              <p:nvPr/>
            </p:nvSpPr>
            <p:spPr>
              <a:xfrm>
                <a:off x="2871035" y="3629515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2. Conceptual Design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D5AD60F-7D5C-E145-BB94-66304B967CD1}"/>
                  </a:ext>
                </a:extLst>
              </p:cNvPr>
              <p:cNvSpPr/>
              <p:nvPr/>
            </p:nvSpPr>
            <p:spPr>
              <a:xfrm>
                <a:off x="2871035" y="4299117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3. Embodiment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CB7B9A5-8A0B-0A42-881A-0F7F2B4D3324}"/>
                  </a:ext>
                </a:extLst>
              </p:cNvPr>
              <p:cNvSpPr/>
              <p:nvPr/>
            </p:nvSpPr>
            <p:spPr>
              <a:xfrm>
                <a:off x="2871035" y="4968719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4. Detail Design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AF023E6-593E-1248-BCC8-6E3D37A14D5C}"/>
                  </a:ext>
                </a:extLst>
              </p:cNvPr>
              <p:cNvSpPr/>
              <p:nvPr/>
            </p:nvSpPr>
            <p:spPr>
              <a:xfrm>
                <a:off x="2871035" y="5638322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5. Communication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231E58B-1FA1-484A-8EBA-DB91CF577D52}"/>
                  </a:ext>
                </a:extLst>
              </p:cNvPr>
              <p:cNvCxnSpPr>
                <a:stCxn id="20" idx="3"/>
                <a:endCxn id="22" idx="1"/>
              </p:cNvCxnSpPr>
              <p:nvPr/>
            </p:nvCxnSpPr>
            <p:spPr>
              <a:xfrm>
                <a:off x="2476181" y="3157913"/>
                <a:ext cx="39485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F6AA1DB-7866-544E-B716-0C8AEBEACE85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flipH="1">
                <a:off x="2476182" y="5836322"/>
                <a:ext cx="39485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111B747-C283-F947-A85B-2EFAB79035E4}"/>
                  </a:ext>
                </a:extLst>
              </p:cNvPr>
              <p:cNvCxnSpPr>
                <a:stCxn id="22" idx="2"/>
                <a:endCxn id="23" idx="0"/>
              </p:cNvCxnSpPr>
              <p:nvPr/>
            </p:nvCxnSpPr>
            <p:spPr>
              <a:xfrm>
                <a:off x="4041035" y="3355913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6F51470-0399-A345-A221-3B20108BB175}"/>
                  </a:ext>
                </a:extLst>
              </p:cNvPr>
              <p:cNvCxnSpPr>
                <a:stCxn id="23" idx="2"/>
                <a:endCxn id="24" idx="0"/>
              </p:cNvCxnSpPr>
              <p:nvPr/>
            </p:nvCxnSpPr>
            <p:spPr>
              <a:xfrm>
                <a:off x="4041035" y="4025515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FE21035-BFAD-B64C-B029-06838DE4A643}"/>
                  </a:ext>
                </a:extLst>
              </p:cNvPr>
              <p:cNvCxnSpPr>
                <a:stCxn id="24" idx="2"/>
                <a:endCxn id="25" idx="0"/>
              </p:cNvCxnSpPr>
              <p:nvPr/>
            </p:nvCxnSpPr>
            <p:spPr>
              <a:xfrm>
                <a:off x="4041035" y="4695117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5AD81C8-30D1-6047-85ED-10459CB8AA0F}"/>
                  </a:ext>
                </a:extLst>
              </p:cNvPr>
              <p:cNvCxnSpPr>
                <a:stCxn id="25" idx="2"/>
                <a:endCxn id="26" idx="0"/>
              </p:cNvCxnSpPr>
              <p:nvPr/>
            </p:nvCxnSpPr>
            <p:spPr>
              <a:xfrm>
                <a:off x="4041035" y="5364719"/>
                <a:ext cx="0" cy="27360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utoShape 350">
              <a:extLst>
                <a:ext uri="{FF2B5EF4-FFF2-40B4-BE49-F238E27FC236}">
                  <a16:creationId xmlns:a16="http://schemas.microsoft.com/office/drawing/2014/main" id="{86CF99E4-8C49-FB47-A86A-1BA930DD5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12" y="3950810"/>
              <a:ext cx="2304000" cy="411163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Concept</a:t>
              </a:r>
            </a:p>
          </p:txBody>
        </p:sp>
        <p:sp>
          <p:nvSpPr>
            <p:cNvPr id="11" name="AutoShape 351">
              <a:extLst>
                <a:ext uri="{FF2B5EF4-FFF2-40B4-BE49-F238E27FC236}">
                  <a16:creationId xmlns:a16="http://schemas.microsoft.com/office/drawing/2014/main" id="{EECD6F49-8439-1447-8564-08119D55B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12" y="4606676"/>
              <a:ext cx="2304000" cy="411162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Preliminary Layout</a:t>
              </a:r>
            </a:p>
          </p:txBody>
        </p:sp>
        <p:sp>
          <p:nvSpPr>
            <p:cNvPr id="12" name="AutoShape 352">
              <a:extLst>
                <a:ext uri="{FF2B5EF4-FFF2-40B4-BE49-F238E27FC236}">
                  <a16:creationId xmlns:a16="http://schemas.microsoft.com/office/drawing/2014/main" id="{372296E5-5F6F-7B4C-B3A1-EC4FBDA6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12" y="5285990"/>
              <a:ext cx="2304000" cy="411162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Definitive Layout</a:t>
              </a:r>
            </a:p>
          </p:txBody>
        </p:sp>
        <p:sp>
          <p:nvSpPr>
            <p:cNvPr id="13" name="AutoShape 354">
              <a:extLst>
                <a:ext uri="{FF2B5EF4-FFF2-40B4-BE49-F238E27FC236}">
                  <a16:creationId xmlns:a16="http://schemas.microsoft.com/office/drawing/2014/main" id="{B0F8BE1C-0B32-9F47-86DD-343881E9B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12" y="3283622"/>
              <a:ext cx="2304000" cy="411163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Specification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AAA960-C19E-D946-AC08-17303D07B804}"/>
                </a:ext>
              </a:extLst>
            </p:cNvPr>
            <p:cNvGrpSpPr/>
            <p:nvPr/>
          </p:nvGrpSpPr>
          <p:grpSpPr>
            <a:xfrm>
              <a:off x="4071251" y="3485505"/>
              <a:ext cx="1929405" cy="2006066"/>
              <a:chOff x="4188838" y="3485505"/>
              <a:chExt cx="621894" cy="2006066"/>
            </a:xfrm>
            <a:effectLst>
              <a:outerShdw blurRad="50800" dist="50800" dir="5400000" sx="27000" sy="27000" algn="ctr" rotWithShape="0">
                <a:srgbClr val="000000">
                  <a:alpha val="43137"/>
                </a:srgbClr>
              </a:outerShdw>
            </a:effectLst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2537A65-62A3-CA4D-BB11-8AB1D9CA4BD0}"/>
                  </a:ext>
                </a:extLst>
              </p:cNvPr>
              <p:cNvCxnSpPr/>
              <p:nvPr/>
            </p:nvCxnSpPr>
            <p:spPr>
              <a:xfrm>
                <a:off x="4188838" y="3485505"/>
                <a:ext cx="62140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3E92FA5-F10A-A344-BC7C-7E919BD1BFB7}"/>
                  </a:ext>
                </a:extLst>
              </p:cNvPr>
              <p:cNvCxnSpPr/>
              <p:nvPr/>
            </p:nvCxnSpPr>
            <p:spPr>
              <a:xfrm>
                <a:off x="4188838" y="4156392"/>
                <a:ext cx="62140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7705BDB-28EF-114A-AF79-0EDA658BCEB6}"/>
                  </a:ext>
                </a:extLst>
              </p:cNvPr>
              <p:cNvCxnSpPr/>
              <p:nvPr/>
            </p:nvCxnSpPr>
            <p:spPr>
              <a:xfrm>
                <a:off x="4189325" y="4812257"/>
                <a:ext cx="62140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F36B066-5CCC-B742-8847-4E5F9D5036CE}"/>
                  </a:ext>
                </a:extLst>
              </p:cNvPr>
              <p:cNvCxnSpPr/>
              <p:nvPr/>
            </p:nvCxnSpPr>
            <p:spPr>
              <a:xfrm>
                <a:off x="4189325" y="5491571"/>
                <a:ext cx="62140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128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0B3CAD-9838-2443-934D-8C75CCF9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Embodiment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8F4EB-EDFA-C845-AE0A-142201D1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Embodiment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FA89-6E74-A348-BF07-1D30CBD3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CAD2-B2A9-264B-9D7E-15B23F3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C241B-770A-E54F-9D41-0301F308C237}"/>
              </a:ext>
            </a:extLst>
          </p:cNvPr>
          <p:cNvGrpSpPr/>
          <p:nvPr/>
        </p:nvGrpSpPr>
        <p:grpSpPr>
          <a:xfrm>
            <a:off x="1599396" y="1768123"/>
            <a:ext cx="7361593" cy="3245821"/>
            <a:chOff x="941355" y="2873011"/>
            <a:chExt cx="7361593" cy="3245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FE18C9-BE05-E34E-8D2E-22754D5446EF}"/>
                </a:ext>
              </a:extLst>
            </p:cNvPr>
            <p:cNvGrpSpPr/>
            <p:nvPr/>
          </p:nvGrpSpPr>
          <p:grpSpPr>
            <a:xfrm>
              <a:off x="941355" y="2873011"/>
              <a:ext cx="4453068" cy="3245821"/>
              <a:chOff x="908102" y="2873011"/>
              <a:chExt cx="4453068" cy="32458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6EB94C-A977-034C-AFC2-67C14F6D0F30}"/>
                  </a:ext>
                </a:extLst>
              </p:cNvPr>
              <p:cNvSpPr/>
              <p:nvPr/>
            </p:nvSpPr>
            <p:spPr>
              <a:xfrm>
                <a:off x="2754101" y="2873011"/>
                <a:ext cx="2607069" cy="3235177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ysDash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3DA5FCC-D862-D545-9FE4-5CA77E1723E7}"/>
                  </a:ext>
                </a:extLst>
              </p:cNvPr>
              <p:cNvSpPr/>
              <p:nvPr/>
            </p:nvSpPr>
            <p:spPr>
              <a:xfrm>
                <a:off x="908102" y="2873011"/>
                <a:ext cx="1568079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Customer Specification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F8DD1E6-EC14-6C47-853F-D4167969F65C}"/>
                  </a:ext>
                </a:extLst>
              </p:cNvPr>
              <p:cNvSpPr/>
              <p:nvPr/>
            </p:nvSpPr>
            <p:spPr>
              <a:xfrm>
                <a:off x="908102" y="5549028"/>
                <a:ext cx="1568080" cy="56980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4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Feasible Concept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89E2275-5848-7A4F-9883-7CEC9A20BFA5}"/>
                  </a:ext>
                </a:extLst>
              </p:cNvPr>
              <p:cNvSpPr/>
              <p:nvPr/>
            </p:nvSpPr>
            <p:spPr>
              <a:xfrm>
                <a:off x="2871035" y="2959913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1. Problem Definition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4C65618-00C7-9B41-891B-E73B1A0DC2ED}"/>
                  </a:ext>
                </a:extLst>
              </p:cNvPr>
              <p:cNvSpPr/>
              <p:nvPr/>
            </p:nvSpPr>
            <p:spPr>
              <a:xfrm>
                <a:off x="2871035" y="3629515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2. Conceptual Design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BA0832-4F98-6C47-B91F-36BC8759D40F}"/>
                  </a:ext>
                </a:extLst>
              </p:cNvPr>
              <p:cNvSpPr/>
              <p:nvPr/>
            </p:nvSpPr>
            <p:spPr>
              <a:xfrm>
                <a:off x="2871035" y="4299117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3. Embodiment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78954E2-D4F0-5540-93D0-D6A6D262C03E}"/>
                  </a:ext>
                </a:extLst>
              </p:cNvPr>
              <p:cNvSpPr/>
              <p:nvPr/>
            </p:nvSpPr>
            <p:spPr>
              <a:xfrm>
                <a:off x="2871035" y="4968719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4. Detail Design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FD2E8615-4523-2D42-B02D-E6F530B78412}"/>
                  </a:ext>
                </a:extLst>
              </p:cNvPr>
              <p:cNvSpPr/>
              <p:nvPr/>
            </p:nvSpPr>
            <p:spPr>
              <a:xfrm>
                <a:off x="2871035" y="5638322"/>
                <a:ext cx="2340000" cy="39600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5. Communication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B9D14D3-EA65-F94E-95D7-2791FF546F30}"/>
                  </a:ext>
                </a:extLst>
              </p:cNvPr>
              <p:cNvCxnSpPr>
                <a:stCxn id="18" idx="3"/>
                <a:endCxn id="20" idx="1"/>
              </p:cNvCxnSpPr>
              <p:nvPr/>
            </p:nvCxnSpPr>
            <p:spPr>
              <a:xfrm>
                <a:off x="2476181" y="3157913"/>
                <a:ext cx="39485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021E81D-B0CD-884B-9835-DF15B52D5850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H="1">
                <a:off x="2476182" y="5836322"/>
                <a:ext cx="39485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6B6E1E-AED6-4F4B-AD68-8026C90B084E}"/>
                  </a:ext>
                </a:extLst>
              </p:cNvPr>
              <p:cNvCxnSpPr>
                <a:stCxn id="20" idx="2"/>
                <a:endCxn id="21" idx="0"/>
              </p:cNvCxnSpPr>
              <p:nvPr/>
            </p:nvCxnSpPr>
            <p:spPr>
              <a:xfrm>
                <a:off x="4041035" y="3355913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E7C5567-AA6E-7D40-A509-1B187FCE612D}"/>
                  </a:ext>
                </a:extLst>
              </p:cNvPr>
              <p:cNvCxnSpPr>
                <a:stCxn id="21" idx="2"/>
                <a:endCxn id="22" idx="0"/>
              </p:cNvCxnSpPr>
              <p:nvPr/>
            </p:nvCxnSpPr>
            <p:spPr>
              <a:xfrm>
                <a:off x="4041035" y="4025515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BF09210-91E1-EB42-9DE5-B4BB00343849}"/>
                  </a:ext>
                </a:extLst>
              </p:cNvPr>
              <p:cNvCxnSpPr>
                <a:stCxn id="22" idx="2"/>
                <a:endCxn id="23" idx="0"/>
              </p:cNvCxnSpPr>
              <p:nvPr/>
            </p:nvCxnSpPr>
            <p:spPr>
              <a:xfrm>
                <a:off x="4041035" y="4695117"/>
                <a:ext cx="0" cy="2736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EC51DB5-0F9D-704D-895F-81F10A7A81AC}"/>
                  </a:ext>
                </a:extLst>
              </p:cNvPr>
              <p:cNvCxnSpPr>
                <a:stCxn id="23" idx="2"/>
                <a:endCxn id="24" idx="0"/>
              </p:cNvCxnSpPr>
              <p:nvPr/>
            </p:nvCxnSpPr>
            <p:spPr>
              <a:xfrm>
                <a:off x="4041035" y="5364719"/>
                <a:ext cx="0" cy="27360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utoShape 354">
              <a:extLst>
                <a:ext uri="{FF2B5EF4-FFF2-40B4-BE49-F238E27FC236}">
                  <a16:creationId xmlns:a16="http://schemas.microsoft.com/office/drawing/2014/main" id="{97E90B69-E875-D844-BD60-33CE1BE6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948" y="4328072"/>
              <a:ext cx="2304000" cy="972000"/>
            </a:xfrm>
            <a:prstGeom prst="flowChartPreparation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</a:rPr>
                <a:t>Preliminary Layout</a:t>
              </a:r>
              <a:br>
                <a:rPr lang="en-US" sz="1400" b="1" dirty="0">
                  <a:solidFill>
                    <a:srgbClr val="FF0000"/>
                  </a:solidFill>
                </a:rPr>
              </a:br>
              <a:r>
                <a:rPr lang="en-US" sz="1400" b="1" dirty="0">
                  <a:solidFill>
                    <a:srgbClr val="FF0000"/>
                  </a:solidFill>
                </a:rPr>
                <a:t>Risk Analysis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C20184-661B-4143-82E9-680287F07D7A}"/>
                </a:ext>
              </a:extLst>
            </p:cNvPr>
            <p:cNvCxnSpPr/>
            <p:nvPr/>
          </p:nvCxnSpPr>
          <p:spPr>
            <a:xfrm>
              <a:off x="4071250" y="4814687"/>
              <a:ext cx="192789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12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0B3CAD-9838-2443-934D-8C75CCF9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reports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8F4EB-EDFA-C845-AE0A-142201D1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FA89-6E74-A348-BF07-1D30CBD3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CAD2-B2A9-264B-9D7E-15B23F3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E18C9-BE05-E34E-8D2E-22754D5446EF}"/>
              </a:ext>
            </a:extLst>
          </p:cNvPr>
          <p:cNvGrpSpPr/>
          <p:nvPr/>
        </p:nvGrpSpPr>
        <p:grpSpPr>
          <a:xfrm>
            <a:off x="1599396" y="1768123"/>
            <a:ext cx="4453068" cy="3245821"/>
            <a:chOff x="908102" y="2873011"/>
            <a:chExt cx="4453068" cy="32458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EB94C-A977-034C-AFC2-67C14F6D0F30}"/>
                </a:ext>
              </a:extLst>
            </p:cNvPr>
            <p:cNvSpPr/>
            <p:nvPr/>
          </p:nvSpPr>
          <p:spPr>
            <a:xfrm>
              <a:off x="2754101" y="2873011"/>
              <a:ext cx="2607069" cy="3235177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ysDash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3DA5FCC-D862-D545-9FE4-5CA77E1723E7}"/>
                </a:ext>
              </a:extLst>
            </p:cNvPr>
            <p:cNvSpPr/>
            <p:nvPr/>
          </p:nvSpPr>
          <p:spPr>
            <a:xfrm>
              <a:off x="908102" y="2873011"/>
              <a:ext cx="1568079" cy="5698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84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Customer Specification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F8DD1E6-EC14-6C47-853F-D4167969F65C}"/>
                </a:ext>
              </a:extLst>
            </p:cNvPr>
            <p:cNvSpPr/>
            <p:nvPr/>
          </p:nvSpPr>
          <p:spPr>
            <a:xfrm>
              <a:off x="908102" y="5549028"/>
              <a:ext cx="1568080" cy="5698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84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Feasible Concept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89E2275-5848-7A4F-9883-7CEC9A20BFA5}"/>
                </a:ext>
              </a:extLst>
            </p:cNvPr>
            <p:cNvSpPr/>
            <p:nvPr/>
          </p:nvSpPr>
          <p:spPr>
            <a:xfrm>
              <a:off x="2871035" y="2959913"/>
              <a:ext cx="2340000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1. Problem Definition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4C65618-00C7-9B41-891B-E73B1A0DC2ED}"/>
                </a:ext>
              </a:extLst>
            </p:cNvPr>
            <p:cNvSpPr/>
            <p:nvPr/>
          </p:nvSpPr>
          <p:spPr>
            <a:xfrm>
              <a:off x="2871035" y="3629515"/>
              <a:ext cx="2340000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2. Conceptual Design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EBA0832-4F98-6C47-B91F-36BC8759D40F}"/>
                </a:ext>
              </a:extLst>
            </p:cNvPr>
            <p:cNvSpPr/>
            <p:nvPr/>
          </p:nvSpPr>
          <p:spPr>
            <a:xfrm>
              <a:off x="2871035" y="4299117"/>
              <a:ext cx="2340000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3. Embodiment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78954E2-D4F0-5540-93D0-D6A6D262C03E}"/>
                </a:ext>
              </a:extLst>
            </p:cNvPr>
            <p:cNvSpPr/>
            <p:nvPr/>
          </p:nvSpPr>
          <p:spPr>
            <a:xfrm>
              <a:off x="2871035" y="4968719"/>
              <a:ext cx="2340000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4. Detail Design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D2E8615-4523-2D42-B02D-E6F530B78412}"/>
                </a:ext>
              </a:extLst>
            </p:cNvPr>
            <p:cNvSpPr/>
            <p:nvPr/>
          </p:nvSpPr>
          <p:spPr>
            <a:xfrm>
              <a:off x="2871035" y="5638322"/>
              <a:ext cx="2340000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5. Communication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B9D14D3-EA65-F94E-95D7-2791FF546F3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2476181" y="3157913"/>
              <a:ext cx="3948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021E81D-B0CD-884B-9835-DF15B52D5850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2476182" y="5836322"/>
              <a:ext cx="39485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6B6E1E-AED6-4F4B-AD68-8026C90B084E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>
              <a:off x="4041035" y="3355913"/>
              <a:ext cx="0" cy="273602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E7C5567-AA6E-7D40-A509-1B187FCE612D}"/>
                </a:ext>
              </a:extLst>
            </p:cNvPr>
            <p:cNvCxnSpPr>
              <a:stCxn id="21" idx="2"/>
              <a:endCxn id="22" idx="0"/>
            </p:cNvCxnSpPr>
            <p:nvPr/>
          </p:nvCxnSpPr>
          <p:spPr>
            <a:xfrm>
              <a:off x="4041035" y="4025515"/>
              <a:ext cx="0" cy="273602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F09210-91E1-EB42-9DE5-B4BB00343849}"/>
                </a:ext>
              </a:extLst>
            </p:cNvPr>
            <p:cNvCxnSpPr>
              <a:stCxn id="22" idx="2"/>
              <a:endCxn id="23" idx="0"/>
            </p:cNvCxnSpPr>
            <p:nvPr/>
          </p:nvCxnSpPr>
          <p:spPr>
            <a:xfrm>
              <a:off x="4041035" y="4695117"/>
              <a:ext cx="0" cy="273602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EC51DB5-0F9D-704D-895F-81F10A7A81AC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4041035" y="5364719"/>
              <a:ext cx="0" cy="273603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33C01F-79AC-044F-B4C8-C66BBF55B3C5}"/>
              </a:ext>
            </a:extLst>
          </p:cNvPr>
          <p:cNvGrpSpPr/>
          <p:nvPr/>
        </p:nvGrpSpPr>
        <p:grpSpPr>
          <a:xfrm>
            <a:off x="6231348" y="1845531"/>
            <a:ext cx="1819143" cy="405494"/>
            <a:chOff x="5898409" y="2096478"/>
            <a:chExt cx="1819143" cy="4054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99F5C-9FD4-5B4A-8937-EAEBACA005A4}"/>
                </a:ext>
              </a:extLst>
            </p:cNvPr>
            <p:cNvSpPr txBox="1"/>
            <p:nvPr/>
          </p:nvSpPr>
          <p:spPr>
            <a:xfrm>
              <a:off x="6124576" y="2096478"/>
              <a:ext cx="1592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C000"/>
                  </a:solidFill>
                </a:rPr>
                <a:t>Report 1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7E8D3B66-8C3B-4342-9B3A-8D94B50A116D}"/>
                </a:ext>
              </a:extLst>
            </p:cNvPr>
            <p:cNvSpPr/>
            <p:nvPr/>
          </p:nvSpPr>
          <p:spPr>
            <a:xfrm rot="10800000">
              <a:off x="5898409" y="2105971"/>
              <a:ext cx="226166" cy="396001"/>
            </a:xfrm>
            <a:prstGeom prst="leftBrace">
              <a:avLst>
                <a:gd name="adj1" fmla="val 77127"/>
                <a:gd name="adj2" fmla="val 50000"/>
              </a:avLst>
            </a:prstGeom>
            <a:ln w="1905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887A2B-078E-A943-8DDA-E29BB0B3ADF4}"/>
              </a:ext>
            </a:extLst>
          </p:cNvPr>
          <p:cNvGrpSpPr/>
          <p:nvPr/>
        </p:nvGrpSpPr>
        <p:grpSpPr>
          <a:xfrm>
            <a:off x="6230738" y="2524627"/>
            <a:ext cx="1732163" cy="1065602"/>
            <a:chOff x="5897799" y="2704591"/>
            <a:chExt cx="1732163" cy="16709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D5FA6D-A029-134A-B9DD-82A251388F33}"/>
                </a:ext>
              </a:extLst>
            </p:cNvPr>
            <p:cNvSpPr txBox="1"/>
            <p:nvPr/>
          </p:nvSpPr>
          <p:spPr>
            <a:xfrm>
              <a:off x="6124576" y="3223729"/>
              <a:ext cx="1505386" cy="6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Report  2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5CF965D0-5F6E-134E-A905-E9CFCC8E088C}"/>
                </a:ext>
              </a:extLst>
            </p:cNvPr>
            <p:cNvSpPr/>
            <p:nvPr/>
          </p:nvSpPr>
          <p:spPr>
            <a:xfrm rot="10800000">
              <a:off x="5897799" y="2704591"/>
              <a:ext cx="226166" cy="1670958"/>
            </a:xfrm>
            <a:prstGeom prst="leftBrace">
              <a:avLst>
                <a:gd name="adj1" fmla="val 77127"/>
                <a:gd name="adj2" fmla="val 50000"/>
              </a:avLst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D9AF4A-37F4-2E46-AAAC-D55C6C4D6093}"/>
              </a:ext>
            </a:extLst>
          </p:cNvPr>
          <p:cNvGrpSpPr/>
          <p:nvPr/>
        </p:nvGrpSpPr>
        <p:grpSpPr>
          <a:xfrm>
            <a:off x="6230738" y="3860130"/>
            <a:ext cx="1732163" cy="1122852"/>
            <a:chOff x="5897799" y="2749245"/>
            <a:chExt cx="1732163" cy="17607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8FE8F6-4546-1B43-B317-565EC70978AE}"/>
                </a:ext>
              </a:extLst>
            </p:cNvPr>
            <p:cNvSpPr txBox="1"/>
            <p:nvPr/>
          </p:nvSpPr>
          <p:spPr>
            <a:xfrm>
              <a:off x="6124576" y="3314376"/>
              <a:ext cx="1505386" cy="6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tx1">
                      <a:lumMod val="50000"/>
                    </a:schemeClr>
                  </a:solidFill>
                </a:rPr>
                <a:t>Report  3</a:t>
              </a:r>
            </a:p>
          </p:txBody>
        </p: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40586F51-FCA3-F34D-B059-BB790EA54D68}"/>
                </a:ext>
              </a:extLst>
            </p:cNvPr>
            <p:cNvSpPr/>
            <p:nvPr/>
          </p:nvSpPr>
          <p:spPr>
            <a:xfrm rot="10800000">
              <a:off x="5897799" y="2749245"/>
              <a:ext cx="226166" cy="1760732"/>
            </a:xfrm>
            <a:prstGeom prst="leftBrace">
              <a:avLst>
                <a:gd name="adj1" fmla="val 77127"/>
                <a:gd name="adj2" fmla="val 50000"/>
              </a:avLst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0877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3BE84-470E-8447-BB68-7FD6123C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CC686-F283-0941-AAD7-1AAB6623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57E1A-15B4-4143-A6FC-14173D11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1601B-30C6-504B-B161-A450664EA489}"/>
              </a:ext>
            </a:extLst>
          </p:cNvPr>
          <p:cNvSpPr/>
          <p:nvPr/>
        </p:nvSpPr>
        <p:spPr>
          <a:xfrm>
            <a:off x="3026004" y="2055043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FF0000"/>
                </a:solidFill>
              </a:rPr>
              <a:t>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734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1215E1-803B-C34D-B497-BCEC4684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6F887-72A1-F74D-B59E-196512E8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986119" cy="1072753"/>
          </a:xfrm>
        </p:spPr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F1914-6A72-5545-B55A-5F7712C3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E8C94-FAFA-A94A-BF7A-9736E407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443A3-3150-3240-9A6E-A4702BDDE0EB}"/>
              </a:ext>
            </a:extLst>
          </p:cNvPr>
          <p:cNvSpPr/>
          <p:nvPr/>
        </p:nvSpPr>
        <p:spPr>
          <a:xfrm>
            <a:off x="3445395" y="1768123"/>
            <a:ext cx="2607069" cy="32351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ys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9892B43-5F8C-2049-89D4-A4AA321CB54C}"/>
              </a:ext>
            </a:extLst>
          </p:cNvPr>
          <p:cNvSpPr/>
          <p:nvPr/>
        </p:nvSpPr>
        <p:spPr>
          <a:xfrm>
            <a:off x="1599396" y="1768123"/>
            <a:ext cx="1568079" cy="5698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Customer Specification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9EB4FC-34DC-374F-B2D8-245461FBE461}"/>
              </a:ext>
            </a:extLst>
          </p:cNvPr>
          <p:cNvSpPr/>
          <p:nvPr/>
        </p:nvSpPr>
        <p:spPr>
          <a:xfrm>
            <a:off x="1599396" y="4444140"/>
            <a:ext cx="1568080" cy="5698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Feasible Concept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A677AB-6B95-934A-B137-FB2B549E52A8}"/>
              </a:ext>
            </a:extLst>
          </p:cNvPr>
          <p:cNvSpPr/>
          <p:nvPr/>
        </p:nvSpPr>
        <p:spPr>
          <a:xfrm>
            <a:off x="3562329" y="1855025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1. Problem Definition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C402B5-0F13-E04D-B8EB-9935C2AAA1D2}"/>
              </a:ext>
            </a:extLst>
          </p:cNvPr>
          <p:cNvSpPr/>
          <p:nvPr/>
        </p:nvSpPr>
        <p:spPr>
          <a:xfrm>
            <a:off x="3562329" y="2524627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2. Conceptual Design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429A688-01CE-A244-9914-48EFC74EE48F}"/>
              </a:ext>
            </a:extLst>
          </p:cNvPr>
          <p:cNvSpPr/>
          <p:nvPr/>
        </p:nvSpPr>
        <p:spPr>
          <a:xfrm>
            <a:off x="3562329" y="3194229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3. Embodiment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7F23ACA-DEC0-2B4E-979A-96F8C2525420}"/>
              </a:ext>
            </a:extLst>
          </p:cNvPr>
          <p:cNvSpPr/>
          <p:nvPr/>
        </p:nvSpPr>
        <p:spPr>
          <a:xfrm>
            <a:off x="3562329" y="3863831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4. Detail Design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F5CEF-814F-A34F-8D96-0672CBC0F8CC}"/>
              </a:ext>
            </a:extLst>
          </p:cNvPr>
          <p:cNvSpPr/>
          <p:nvPr/>
        </p:nvSpPr>
        <p:spPr>
          <a:xfrm>
            <a:off x="3562329" y="4533434"/>
            <a:ext cx="2340000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FF"/>
                </a:solidFill>
              </a:rPr>
              <a:t>5. Communication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77FFBA-8396-0242-94EB-A2261E0FD671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3167475" y="2053025"/>
            <a:ext cx="3948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57802E-A949-A343-AD62-097D0E29E63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167476" y="4731434"/>
            <a:ext cx="3948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D98500-BF13-D84B-B519-F8936430A84D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4732329" y="2251025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4BD229-EB75-8748-86A8-343699D2A1EA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4732329" y="2920627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9BB476-E325-9D4A-B786-A55EB8272397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4732329" y="3590229"/>
            <a:ext cx="0" cy="2736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55C322-6DEE-8841-925C-AFFAD9F5723D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4732329" y="4259831"/>
            <a:ext cx="0" cy="2736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F18E8FF-85A2-FB48-A1D8-EF23FAA53B72}"/>
              </a:ext>
            </a:extLst>
          </p:cNvPr>
          <p:cNvSpPr/>
          <p:nvPr/>
        </p:nvSpPr>
        <p:spPr>
          <a:xfrm>
            <a:off x="6150588" y="2562654"/>
            <a:ext cx="2993412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Establish selection of working principles to satisfy functions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Define &amp; evaluate several concepts (combination of working principles)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Concept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87A2-AA88-1444-8AAA-BB82A9B1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Objective of conceptual design is one or more promising concepts (sketch level) that </a:t>
            </a:r>
            <a:r>
              <a:rPr lang="en-US" i="1" u="sng" dirty="0">
                <a:sym typeface="Wingdings"/>
              </a:rPr>
              <a:t>should</a:t>
            </a:r>
            <a:r>
              <a:rPr lang="en-US" dirty="0">
                <a:sym typeface="Wingdings"/>
              </a:rPr>
              <a:t> be able to fulfil revised specifications</a:t>
            </a:r>
          </a:p>
          <a:p>
            <a:pPr lvl="2"/>
            <a:endParaRPr lang="en-US" sz="1200" dirty="0">
              <a:sym typeface="Wingdings"/>
            </a:endParaRPr>
          </a:p>
          <a:p>
            <a:r>
              <a:rPr lang="en-US" dirty="0">
                <a:sym typeface="Wingdings"/>
              </a:rPr>
              <a:t>The conceptual design is a combination of working principles and explains how these interact with each other</a:t>
            </a:r>
          </a:p>
          <a:p>
            <a:pPr lvl="2"/>
            <a:endParaRPr lang="en-US" sz="1200" dirty="0">
              <a:sym typeface="Wingdings"/>
            </a:endParaRPr>
          </a:p>
          <a:p>
            <a:r>
              <a:rPr lang="en-US" dirty="0">
                <a:sym typeface="Wingdings"/>
              </a:rPr>
              <a:t>Selected activities include</a:t>
            </a:r>
            <a:endParaRPr lang="en-US" dirty="0"/>
          </a:p>
          <a:p>
            <a:pPr lvl="1"/>
            <a:r>
              <a:rPr lang="en-US" dirty="0"/>
              <a:t>Search for working principles, combination of working principles into operational structures, evaluation and selection of combinations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8A043-A759-4344-9F23-FBA97BCF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4F4C-5277-E54E-A764-9157DAE2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62A88-0F43-B64F-B2B9-84C38231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33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6AF3E-D60E-4744-8C37-A233A7E9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How to establish morphological matrix?</a:t>
            </a:r>
          </a:p>
          <a:p>
            <a:pPr lvl="1"/>
            <a:r>
              <a:rPr lang="en-US" dirty="0">
                <a:sym typeface="Wingdings"/>
              </a:rPr>
              <a:t>List all functions of same level in one column</a:t>
            </a:r>
          </a:p>
          <a:p>
            <a:pPr lvl="1"/>
            <a:r>
              <a:rPr lang="en-US" dirty="0">
                <a:sym typeface="Wingdings"/>
              </a:rPr>
              <a:t>List ideas and working principles how to implement each function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B7A4C-FA5B-3845-B59D-24A54DAE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Matrix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B428C-7FAD-CB4A-A0BB-36FB9A03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38EDA-562B-0241-B698-1DAD840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A7FCA6-9F0D-9E4E-93D6-A20A3567E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63442"/>
              </p:ext>
            </p:extLst>
          </p:nvPr>
        </p:nvGraphicFramePr>
        <p:xfrm>
          <a:off x="2662191" y="2496336"/>
          <a:ext cx="4172491" cy="224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2" imgW="17019048" imgH="9438095" progId="CorelPhotoPaint.Image.8">
                  <p:embed/>
                </p:oleObj>
              </mc:Choice>
              <mc:Fallback>
                <p:oleObj name="CorelPhotoPaint.Image.8" r:id="rId2" imgW="17019048" imgH="9438095" progId="CorelPhotoPaint.Image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191" y="2496336"/>
                        <a:ext cx="4172491" cy="2246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62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6AF3E-D60E-4744-8C37-A233A7E9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Morphological matrix contains complete solution space </a:t>
            </a:r>
          </a:p>
          <a:p>
            <a:pPr lvl="1"/>
            <a:r>
              <a:rPr lang="en-US" dirty="0">
                <a:sym typeface="Wingdings"/>
              </a:rPr>
              <a:t>Gives indication with regards to solution space size</a:t>
            </a:r>
          </a:p>
          <a:p>
            <a:pPr lvl="1"/>
            <a:r>
              <a:rPr lang="en-US" dirty="0">
                <a:sym typeface="Wingdings"/>
              </a:rPr>
              <a:t>Identifies all alternatives</a:t>
            </a:r>
          </a:p>
          <a:p>
            <a:pPr lvl="1"/>
            <a:r>
              <a:rPr lang="en-US" dirty="0">
                <a:sym typeface="Wingdings"/>
              </a:rPr>
              <a:t>Visualization tool</a:t>
            </a:r>
          </a:p>
          <a:p>
            <a:pPr lvl="1"/>
            <a:endParaRPr lang="en-US" sz="1200" dirty="0">
              <a:sym typeface="Wingdings"/>
            </a:endParaRPr>
          </a:p>
          <a:p>
            <a:pPr lvl="1"/>
            <a:endParaRPr lang="en-US" sz="1200" dirty="0">
              <a:sym typeface="Wingdings"/>
            </a:endParaRPr>
          </a:p>
          <a:p>
            <a:r>
              <a:rPr lang="en-US" dirty="0">
                <a:sym typeface="Wingdings"/>
              </a:rPr>
              <a:t>Identify viable concepts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by selecting one solution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per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B7A4C-FA5B-3845-B59D-24A54DAE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Matrix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B428C-7FAD-CB4A-A0BB-36FB9A03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38EDA-562B-0241-B698-1DAD840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F6EAB1EA-DB48-714D-ADA1-0193F8EA6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87291"/>
              </p:ext>
            </p:extLst>
          </p:nvPr>
        </p:nvGraphicFramePr>
        <p:xfrm>
          <a:off x="4513163" y="2289396"/>
          <a:ext cx="3725962" cy="252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2" imgW="3104762" imgH="1971429" progId="CorelPhotoPaint.Image.8">
                  <p:embed/>
                </p:oleObj>
              </mc:Choice>
              <mc:Fallback>
                <p:oleObj name="CorelPhotoPaint.Image.8" r:id="rId2" imgW="3104762" imgH="1971429" progId="CorelPhotoPaint.Image.8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163" y="2289396"/>
                        <a:ext cx="3725962" cy="2526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50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8C90A-3A74-5B42-AE90-BC55644C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Propel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Store energy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Transform into mechanical power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Transmit power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Change direction of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Stop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Lift load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96616-95A3-394E-AC23-F33C74E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Forklift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0E9C7-015D-1940-87A7-E5D8C34D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E0C53-C694-7D4E-B8B1-2CC5E8BB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4D1684-C848-C046-96ED-AB69CDCA0204}"/>
              </a:ext>
            </a:extLst>
          </p:cNvPr>
          <p:cNvGrpSpPr/>
          <p:nvPr/>
        </p:nvGrpSpPr>
        <p:grpSpPr>
          <a:xfrm>
            <a:off x="5647626" y="2126998"/>
            <a:ext cx="2983612" cy="2403452"/>
            <a:chOff x="5614592" y="1973636"/>
            <a:chExt cx="2983612" cy="2403452"/>
          </a:xfrm>
        </p:grpSpPr>
        <p:pic>
          <p:nvPicPr>
            <p:cNvPr id="27" name="Picture 26" descr="dieselgabelstapler_rx70_03.jpg">
              <a:extLst>
                <a:ext uri="{FF2B5EF4-FFF2-40B4-BE49-F238E27FC236}">
                  <a16:creationId xmlns:a16="http://schemas.microsoft.com/office/drawing/2014/main" id="{474F5C73-4561-BE49-8201-B33016040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5796" y="1973636"/>
              <a:ext cx="2922408" cy="223372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F5E7BE-23D4-8C4E-9613-FBD867CEEE90}"/>
                </a:ext>
              </a:extLst>
            </p:cNvPr>
            <p:cNvSpPr txBox="1"/>
            <p:nvPr/>
          </p:nvSpPr>
          <p:spPr>
            <a:xfrm>
              <a:off x="5614592" y="4130867"/>
              <a:ext cx="2295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/>
                <a:t>www.still.ch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124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8C90A-3A74-5B42-AE90-BC55644C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Morphological matrix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Matrix concentrates 23’040 combinations of concepts</a:t>
            </a:r>
          </a:p>
          <a:p>
            <a:endParaRPr lang="en-US" dirty="0">
              <a:sym typeface="Wingding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96616-95A3-394E-AC23-F33C74E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Forklift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0E9C7-015D-1940-87A7-E5D8C34D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E0C53-C694-7D4E-B8B1-2CC5E8BB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42FAF5-CCB0-0644-AECE-77A977320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39771"/>
              </p:ext>
            </p:extLst>
          </p:nvPr>
        </p:nvGraphicFramePr>
        <p:xfrm>
          <a:off x="2348542" y="1723932"/>
          <a:ext cx="5604273" cy="262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2500" imgH="3416300" progId="Excel.Sheet.12">
                  <p:embed/>
                </p:oleObj>
              </mc:Choice>
              <mc:Fallback>
                <p:oleObj name="Worksheet" r:id="rId2" imgW="7302500" imgH="3416300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8542" y="1723932"/>
                        <a:ext cx="5604273" cy="262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0032D71B-9B1F-F547-9FA4-4735EB0D5E10}"/>
              </a:ext>
            </a:extLst>
          </p:cNvPr>
          <p:cNvSpPr/>
          <p:nvPr/>
        </p:nvSpPr>
        <p:spPr>
          <a:xfrm>
            <a:off x="3752454" y="2042038"/>
            <a:ext cx="2384395" cy="2152890"/>
          </a:xfrm>
          <a:custGeom>
            <a:avLst/>
            <a:gdLst>
              <a:gd name="connsiteX0" fmla="*/ 163133 w 2796448"/>
              <a:gd name="connsiteY0" fmla="*/ 0 h 2723310"/>
              <a:gd name="connsiteX1" fmla="*/ 882260 w 2796448"/>
              <a:gd name="connsiteY1" fmla="*/ 367188 h 2723310"/>
              <a:gd name="connsiteX2" fmla="*/ 56029 w 2796448"/>
              <a:gd name="connsiteY2" fmla="*/ 902670 h 2723310"/>
              <a:gd name="connsiteX3" fmla="*/ 2779530 w 2796448"/>
              <a:gd name="connsiteY3" fmla="*/ 1331056 h 2723310"/>
              <a:gd name="connsiteX4" fmla="*/ 1157670 w 2796448"/>
              <a:gd name="connsiteY4" fmla="*/ 1820640 h 2723310"/>
              <a:gd name="connsiteX5" fmla="*/ 117232 w 2796448"/>
              <a:gd name="connsiteY5" fmla="*/ 2279625 h 2723310"/>
              <a:gd name="connsiteX6" fmla="*/ 40729 w 2796448"/>
              <a:gd name="connsiteY6" fmla="*/ 2723310 h 2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48" h="2723310">
                <a:moveTo>
                  <a:pt x="163133" y="0"/>
                </a:moveTo>
                <a:cubicBezTo>
                  <a:pt x="531622" y="108371"/>
                  <a:pt x="900111" y="216743"/>
                  <a:pt x="882260" y="367188"/>
                </a:cubicBezTo>
                <a:cubicBezTo>
                  <a:pt x="864409" y="517633"/>
                  <a:pt x="-260183" y="742025"/>
                  <a:pt x="56029" y="902670"/>
                </a:cubicBezTo>
                <a:cubicBezTo>
                  <a:pt x="372241" y="1063315"/>
                  <a:pt x="2595923" y="1178061"/>
                  <a:pt x="2779530" y="1331056"/>
                </a:cubicBezTo>
                <a:cubicBezTo>
                  <a:pt x="2963137" y="1484051"/>
                  <a:pt x="1601386" y="1662545"/>
                  <a:pt x="1157670" y="1820640"/>
                </a:cubicBezTo>
                <a:cubicBezTo>
                  <a:pt x="713954" y="1978735"/>
                  <a:pt x="303389" y="2129180"/>
                  <a:pt x="117232" y="2279625"/>
                </a:cubicBezTo>
                <a:cubicBezTo>
                  <a:pt x="-68925" y="2430070"/>
                  <a:pt x="40729" y="2723310"/>
                  <a:pt x="40729" y="272331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DFEDFC6-A2AF-434A-A1F2-D5A49351E556}"/>
              </a:ext>
            </a:extLst>
          </p:cNvPr>
          <p:cNvSpPr/>
          <p:nvPr/>
        </p:nvSpPr>
        <p:spPr>
          <a:xfrm>
            <a:off x="3582468" y="2049051"/>
            <a:ext cx="4128658" cy="2224120"/>
          </a:xfrm>
          <a:custGeom>
            <a:avLst/>
            <a:gdLst>
              <a:gd name="connsiteX0" fmla="*/ 1061573 w 4886720"/>
              <a:gd name="connsiteY0" fmla="*/ 0 h 2738610"/>
              <a:gd name="connsiteX1" fmla="*/ 4886714 w 4886720"/>
              <a:gd name="connsiteY1" fmla="*/ 413086 h 2738610"/>
              <a:gd name="connsiteX2" fmla="*/ 1092174 w 4886720"/>
              <a:gd name="connsiteY2" fmla="*/ 887371 h 2738610"/>
              <a:gd name="connsiteX3" fmla="*/ 97637 w 4886720"/>
              <a:gd name="connsiteY3" fmla="*/ 1331056 h 2738610"/>
              <a:gd name="connsiteX4" fmla="*/ 3035346 w 4886720"/>
              <a:gd name="connsiteY4" fmla="*/ 1728843 h 2738610"/>
              <a:gd name="connsiteX5" fmla="*/ 204741 w 4886720"/>
              <a:gd name="connsiteY5" fmla="*/ 2233726 h 2738610"/>
              <a:gd name="connsiteX6" fmla="*/ 2867040 w 4886720"/>
              <a:gd name="connsiteY6" fmla="*/ 2738610 h 273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6720" h="2738610">
                <a:moveTo>
                  <a:pt x="1061573" y="0"/>
                </a:moveTo>
                <a:cubicBezTo>
                  <a:pt x="2971593" y="132595"/>
                  <a:pt x="4881614" y="265191"/>
                  <a:pt x="4886714" y="413086"/>
                </a:cubicBezTo>
                <a:cubicBezTo>
                  <a:pt x="4891814" y="560981"/>
                  <a:pt x="1890353" y="734376"/>
                  <a:pt x="1092174" y="887371"/>
                </a:cubicBezTo>
                <a:cubicBezTo>
                  <a:pt x="293995" y="1040366"/>
                  <a:pt x="-226225" y="1190811"/>
                  <a:pt x="97637" y="1331056"/>
                </a:cubicBezTo>
                <a:cubicBezTo>
                  <a:pt x="421499" y="1471301"/>
                  <a:pt x="3017495" y="1578398"/>
                  <a:pt x="3035346" y="1728843"/>
                </a:cubicBezTo>
                <a:cubicBezTo>
                  <a:pt x="3053197" y="1879288"/>
                  <a:pt x="232792" y="2065431"/>
                  <a:pt x="204741" y="2233726"/>
                </a:cubicBezTo>
                <a:cubicBezTo>
                  <a:pt x="176690" y="2402021"/>
                  <a:pt x="2867040" y="2738610"/>
                  <a:pt x="2867040" y="273861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B06BBB-35F1-D54B-970F-41D2E48BE5C2}"/>
              </a:ext>
            </a:extLst>
          </p:cNvPr>
          <p:cNvSpPr/>
          <p:nvPr/>
        </p:nvSpPr>
        <p:spPr>
          <a:xfrm>
            <a:off x="5154227" y="2049050"/>
            <a:ext cx="1765047" cy="2224121"/>
          </a:xfrm>
          <a:custGeom>
            <a:avLst/>
            <a:gdLst>
              <a:gd name="connsiteX0" fmla="*/ 239217 w 2075285"/>
              <a:gd name="connsiteY0" fmla="*/ 0 h 2769209"/>
              <a:gd name="connsiteX1" fmla="*/ 1983482 w 2075285"/>
              <a:gd name="connsiteY1" fmla="*/ 474284 h 2769209"/>
              <a:gd name="connsiteX2" fmla="*/ 193316 w 2075285"/>
              <a:gd name="connsiteY2" fmla="*/ 948569 h 2769209"/>
              <a:gd name="connsiteX3" fmla="*/ 70911 w 2075285"/>
              <a:gd name="connsiteY3" fmla="*/ 1392254 h 2769209"/>
              <a:gd name="connsiteX4" fmla="*/ 162714 w 2075285"/>
              <a:gd name="connsiteY4" fmla="*/ 1851239 h 2769209"/>
              <a:gd name="connsiteX5" fmla="*/ 132113 w 2075285"/>
              <a:gd name="connsiteY5" fmla="*/ 2310224 h 2769209"/>
              <a:gd name="connsiteX6" fmla="*/ 2075285 w 2075285"/>
              <a:gd name="connsiteY6" fmla="*/ 2769209 h 276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285" h="2769209">
                <a:moveTo>
                  <a:pt x="239217" y="0"/>
                </a:moveTo>
                <a:cubicBezTo>
                  <a:pt x="1115174" y="158094"/>
                  <a:pt x="1991132" y="316189"/>
                  <a:pt x="1983482" y="474284"/>
                </a:cubicBezTo>
                <a:cubicBezTo>
                  <a:pt x="1975832" y="632379"/>
                  <a:pt x="512078" y="795574"/>
                  <a:pt x="193316" y="948569"/>
                </a:cubicBezTo>
                <a:cubicBezTo>
                  <a:pt x="-125446" y="1101564"/>
                  <a:pt x="76011" y="1241809"/>
                  <a:pt x="70911" y="1392254"/>
                </a:cubicBezTo>
                <a:cubicBezTo>
                  <a:pt x="65811" y="1542699"/>
                  <a:pt x="152514" y="1698244"/>
                  <a:pt x="162714" y="1851239"/>
                </a:cubicBezTo>
                <a:cubicBezTo>
                  <a:pt x="172914" y="2004234"/>
                  <a:pt x="-186649" y="2157229"/>
                  <a:pt x="132113" y="2310224"/>
                </a:cubicBezTo>
                <a:cubicBezTo>
                  <a:pt x="450875" y="2463219"/>
                  <a:pt x="2075285" y="2769209"/>
                  <a:pt x="2075285" y="2769209"/>
                </a:cubicBezTo>
              </a:path>
            </a:pathLst>
          </a:custGeom>
          <a:ln>
            <a:solidFill>
              <a:srgbClr val="63A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87A2-AA88-1444-8AAA-BB82A9B1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Profit from already existing solutions / concepts</a:t>
            </a:r>
          </a:p>
          <a:p>
            <a:pPr lvl="1"/>
            <a:r>
              <a:rPr lang="en-US" dirty="0"/>
              <a:t>Analysis of competition </a:t>
            </a:r>
            <a:r>
              <a:rPr lang="en-US" dirty="0">
                <a:sym typeface="Wingdings"/>
              </a:rPr>
              <a:t> r</a:t>
            </a:r>
            <a:r>
              <a:rPr lang="en-US" dirty="0"/>
              <a:t>everse engineering</a:t>
            </a:r>
          </a:p>
          <a:p>
            <a:pPr lvl="1"/>
            <a:r>
              <a:rPr lang="en-US" dirty="0">
                <a:sym typeface="Wingdings"/>
              </a:rPr>
              <a:t>In which other application could a similar working principle have been implemented? </a:t>
            </a:r>
          </a:p>
          <a:p>
            <a:pPr lvl="1"/>
            <a:r>
              <a:rPr lang="en-US" dirty="0">
                <a:sym typeface="Wingdings"/>
              </a:rPr>
              <a:t>Literature /  Patents</a:t>
            </a:r>
          </a:p>
          <a:p>
            <a:pPr lvl="1"/>
            <a:r>
              <a:rPr lang="en-US" dirty="0"/>
              <a:t>Project log book</a:t>
            </a:r>
            <a:endParaRPr lang="en-US" dirty="0">
              <a:sym typeface="Wingdings"/>
            </a:endParaRPr>
          </a:p>
          <a:p>
            <a:pPr lvl="2"/>
            <a:endParaRPr lang="en-US" sz="1100" dirty="0"/>
          </a:p>
          <a:p>
            <a:r>
              <a:rPr lang="en-US" dirty="0">
                <a:sym typeface="Wingdings"/>
              </a:rPr>
              <a:t>Encourage creativity </a:t>
            </a:r>
          </a:p>
          <a:p>
            <a:pPr lvl="1"/>
            <a:r>
              <a:rPr lang="en-US" dirty="0">
                <a:sym typeface="Wingdings"/>
              </a:rPr>
              <a:t>Brainstorming</a:t>
            </a:r>
          </a:p>
          <a:p>
            <a:pPr lvl="2"/>
            <a:r>
              <a:rPr lang="en-US" dirty="0">
                <a:sym typeface="Wingdings"/>
              </a:rPr>
              <a:t>Collect ideas without evaluating them instantaneously</a:t>
            </a:r>
          </a:p>
          <a:p>
            <a:pPr lvl="2"/>
            <a:r>
              <a:rPr lang="en-US" dirty="0">
                <a:sym typeface="Wingdings"/>
              </a:rPr>
              <a:t>Group 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8A043-A759-4344-9F23-FBA97BCF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363191" cy="1072753"/>
          </a:xfrm>
        </p:spPr>
        <p:txBody>
          <a:bodyPr/>
          <a:lstStyle/>
          <a:p>
            <a:r>
              <a:rPr lang="en-US" dirty="0"/>
              <a:t>How to Find Working Principles?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4F4C-5277-E54E-A764-9157DAE2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Applied Mechanical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62A88-0F43-B64F-B2B9-84C38231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2956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7CB31-E4DC-4063-BDCD-36DC5F1DA1C8}">
  <ds:schemaRefs>
    <ds:schemaRef ds:uri="505a1229-fefc-4964-aa43-a843a2e4cec8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66578e5-d8fa-4ca3-80b4-96d4f4020a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E74B-DE40-42F7-BF63-05B76A1C4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578e5-d8fa-4ca3-80b4-96d4f4020af2"/>
    <ds:schemaRef ds:uri="505a1229-fefc-4964-aa43-a843a2e4c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38775</TotalTime>
  <Words>850</Words>
  <Application>Microsoft Macintosh PowerPoint</Application>
  <PresentationFormat>On-screen Show (16:9)</PresentationFormat>
  <Paragraphs>235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Franklin Gothic Demi Cond</vt:lpstr>
      <vt:lpstr>Wingdings</vt:lpstr>
      <vt:lpstr>Thème Office</vt:lpstr>
      <vt:lpstr>CorelPhotoPaint.Image.8</vt:lpstr>
      <vt:lpstr>Worksheet</vt:lpstr>
      <vt:lpstr>Mechanical Design </vt:lpstr>
      <vt:lpstr>The Process</vt:lpstr>
      <vt:lpstr>Conceptual Design</vt:lpstr>
      <vt:lpstr>Conceptual Design</vt:lpstr>
      <vt:lpstr>Morphological Matrix I</vt:lpstr>
      <vt:lpstr>Morphological Matrix II</vt:lpstr>
      <vt:lpstr>Example: Forklift I</vt:lpstr>
      <vt:lpstr>Example: Forklift II</vt:lpstr>
      <vt:lpstr>How to Find Working Principles?</vt:lpstr>
      <vt:lpstr>Evaluate &amp; Select I</vt:lpstr>
      <vt:lpstr>Evaluate &amp; Select II</vt:lpstr>
      <vt:lpstr>Evaluate &amp; Select III</vt:lpstr>
      <vt:lpstr>Conceptual Design</vt:lpstr>
      <vt:lpstr>The Process </vt:lpstr>
      <vt:lpstr>The Process: Embodiment</vt:lpstr>
      <vt:lpstr>Embodiment</vt:lpstr>
      <vt:lpstr>Simulation &amp; Analysis I</vt:lpstr>
      <vt:lpstr>Simulation &amp; Analysis II</vt:lpstr>
      <vt:lpstr>Risk Analysis </vt:lpstr>
      <vt:lpstr>Embodiment</vt:lpstr>
      <vt:lpstr>Deliverables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subject/>
  <dc:creator>Utilisateur Microsoft Office</dc:creator>
  <cp:keywords/>
  <dc:description/>
  <cp:lastModifiedBy>Jürg Alexander Schiffmann</cp:lastModifiedBy>
  <cp:revision>659</cp:revision>
  <cp:lastPrinted>2019-09-04T18:28:32Z</cp:lastPrinted>
  <dcterms:created xsi:type="dcterms:W3CDTF">2019-04-02T06:24:35Z</dcterms:created>
  <dcterms:modified xsi:type="dcterms:W3CDTF">2024-09-24T08:47:07Z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